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6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4660"/>
  </p:normalViewPr>
  <p:slideViewPr>
    <p:cSldViewPr snapToGrid="0">
      <p:cViewPr>
        <p:scale>
          <a:sx n="125" d="100"/>
          <a:sy n="125" d="100"/>
        </p:scale>
        <p:origin x="432" y="-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70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7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5578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251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6728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679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1363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069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52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802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60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2022-09-29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720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2022-09-29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83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2022-09-29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18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476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2022-09-29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9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EB91C-4C9A-4217-A75C-7E37EA109C41}" type="datetimeFigureOut">
              <a:rPr lang="ko-KR" altLang="en-US" smtClean="0"/>
              <a:t>2022-09-29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40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5C486-29C5-9C7B-F851-C1EB17D51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320" y="2313250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이것이 리눅스다</a:t>
            </a:r>
            <a:r>
              <a:rPr lang="en-US" altLang="ko-KR" dirty="0">
                <a:solidFill>
                  <a:schemeClr val="tx1"/>
                </a:solidFill>
              </a:rPr>
              <a:t>(CentOS)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1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044FC-F779-090E-C4F5-75599740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508066" cy="53130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</a:rPr>
              <a:t>2. </a:t>
            </a:r>
            <a:r>
              <a:rPr lang="ko-KR" altLang="en-US" sz="2800" dirty="0">
                <a:solidFill>
                  <a:schemeClr val="tx1"/>
                </a:solidFill>
              </a:rPr>
              <a:t>사용자와 그룹</a:t>
            </a:r>
            <a:r>
              <a:rPr lang="en-US" altLang="ko-KR" sz="2800" dirty="0">
                <a:solidFill>
                  <a:schemeClr val="tx1"/>
                </a:solidFill>
              </a:rPr>
              <a:t>(1)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EBE101-ED3A-5A85-2A26-1BEFD50DC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61" y="1274253"/>
            <a:ext cx="8195239" cy="5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60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034A63-F7E3-BA54-9D1F-8A1FECE5A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98" y="1313101"/>
            <a:ext cx="8715680" cy="500197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CD14CF4-12AD-826B-A955-C7AECDE14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508066" cy="53130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</a:rPr>
              <a:t>2. </a:t>
            </a:r>
            <a:r>
              <a:rPr lang="ko-KR" altLang="en-US" sz="2800" dirty="0">
                <a:solidFill>
                  <a:schemeClr val="tx1"/>
                </a:solidFill>
              </a:rPr>
              <a:t>사용자와 그룹</a:t>
            </a:r>
            <a:r>
              <a:rPr lang="en-US" altLang="ko-KR" sz="2800" dirty="0">
                <a:solidFill>
                  <a:schemeClr val="tx1"/>
                </a:solidFill>
              </a:rPr>
              <a:t>(2)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01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B86EBE-7080-A4ED-300C-B61E2D33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26" y="466376"/>
            <a:ext cx="7019467" cy="4219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AE973D-EEAE-B2C3-DD43-80437D0666C9}"/>
              </a:ext>
            </a:extLst>
          </p:cNvPr>
          <p:cNvSpPr txBox="1"/>
          <p:nvPr/>
        </p:nvSpPr>
        <p:spPr>
          <a:xfrm>
            <a:off x="2350326" y="4705112"/>
            <a:ext cx="70194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1. </a:t>
            </a:r>
            <a:r>
              <a:rPr lang="en-US" altLang="ko-KR" sz="1400" dirty="0" err="1">
                <a:latin typeface="+mj-ea"/>
                <a:ea typeface="+mj-ea"/>
              </a:rPr>
              <a:t>useradd</a:t>
            </a:r>
            <a:r>
              <a:rPr lang="en-US" altLang="ko-KR" sz="1400" dirty="0">
                <a:latin typeface="+mj-ea"/>
                <a:ea typeface="+mj-ea"/>
              </a:rPr>
              <a:t> : </a:t>
            </a:r>
            <a:r>
              <a:rPr lang="ko-KR" altLang="en-US" sz="1400" dirty="0">
                <a:latin typeface="+mj-ea"/>
                <a:ea typeface="+mj-ea"/>
              </a:rPr>
              <a:t>새로운 사용자를 추가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명령어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실행시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/passwd, /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/shadow, /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/group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파일에 새로운 행 추가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useradd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newuser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newuser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이름의 사용자 생성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userdel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newuser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newuser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삭제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3A6CA3-4389-5626-707A-BA70C0E79171}"/>
              </a:ext>
            </a:extLst>
          </p:cNvPr>
          <p:cNvSpPr/>
          <p:nvPr/>
        </p:nvSpPr>
        <p:spPr>
          <a:xfrm>
            <a:off x="4029074" y="1025971"/>
            <a:ext cx="1309689" cy="195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65184B-B5B4-D097-CAE7-A045524FFAF0}"/>
              </a:ext>
            </a:extLst>
          </p:cNvPr>
          <p:cNvSpPr/>
          <p:nvPr/>
        </p:nvSpPr>
        <p:spPr>
          <a:xfrm>
            <a:off x="2350326" y="2078888"/>
            <a:ext cx="3517074" cy="1952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8B1519-B5E7-F867-74BC-848EF334C03C}"/>
              </a:ext>
            </a:extLst>
          </p:cNvPr>
          <p:cNvSpPr/>
          <p:nvPr/>
        </p:nvSpPr>
        <p:spPr>
          <a:xfrm>
            <a:off x="2318162" y="3653688"/>
            <a:ext cx="1187038" cy="2285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266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8FD4A1-2DC2-632C-54E0-84F6420AA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52" y="85330"/>
            <a:ext cx="6972897" cy="4612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6F028A-EB99-1DB4-63B6-06698A3C7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52" y="4697692"/>
            <a:ext cx="6972897" cy="20863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4BB1407-D30E-7355-DE70-17AE2D15B10F}"/>
              </a:ext>
            </a:extLst>
          </p:cNvPr>
          <p:cNvSpPr/>
          <p:nvPr/>
        </p:nvSpPr>
        <p:spPr>
          <a:xfrm>
            <a:off x="2207418" y="611634"/>
            <a:ext cx="1876426" cy="194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1B3540-738F-1C33-7B03-4E087F285558}"/>
              </a:ext>
            </a:extLst>
          </p:cNvPr>
          <p:cNvSpPr/>
          <p:nvPr/>
        </p:nvSpPr>
        <p:spPr>
          <a:xfrm>
            <a:off x="513752" y="1649303"/>
            <a:ext cx="1664298" cy="1985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D7960F-A1DA-1F1C-6A4D-2A537BEBBE1E}"/>
              </a:ext>
            </a:extLst>
          </p:cNvPr>
          <p:cNvSpPr/>
          <p:nvPr/>
        </p:nvSpPr>
        <p:spPr>
          <a:xfrm>
            <a:off x="2207418" y="1843088"/>
            <a:ext cx="2713832" cy="309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9EF1DB4-5DB0-29B7-0944-802B38AC240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78051" y="723143"/>
            <a:ext cx="1905793" cy="1025433"/>
          </a:xfrm>
          <a:prstGeom prst="bentConnector3">
            <a:avLst>
              <a:gd name="adj1" fmla="val -3321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D68E66-4C5F-6615-F856-F95E193450F1}"/>
              </a:ext>
            </a:extLst>
          </p:cNvPr>
          <p:cNvSpPr/>
          <p:nvPr/>
        </p:nvSpPr>
        <p:spPr>
          <a:xfrm>
            <a:off x="523538" y="2858716"/>
            <a:ext cx="3502361" cy="31628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564D1496-D558-F4F0-9A5E-9D1DFB4A9475}"/>
              </a:ext>
            </a:extLst>
          </p:cNvPr>
          <p:cNvCxnSpPr>
            <a:cxnSpLocks/>
            <a:stCxn id="10" idx="3"/>
            <a:endCxn id="20" idx="3"/>
          </p:cNvCxnSpPr>
          <p:nvPr/>
        </p:nvCxnSpPr>
        <p:spPr>
          <a:xfrm flipH="1">
            <a:off x="4025899" y="1997869"/>
            <a:ext cx="895351" cy="1018989"/>
          </a:xfrm>
          <a:prstGeom prst="bentConnector3">
            <a:avLst>
              <a:gd name="adj1" fmla="val -255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C5900A-1101-1334-0692-11AA3178D80D}"/>
              </a:ext>
            </a:extLst>
          </p:cNvPr>
          <p:cNvSpPr txBox="1"/>
          <p:nvPr/>
        </p:nvSpPr>
        <p:spPr>
          <a:xfrm>
            <a:off x="7546258" y="672808"/>
            <a:ext cx="46457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2. </a:t>
            </a:r>
            <a:r>
              <a:rPr lang="en-US" altLang="ko-KR" sz="1400" dirty="0" err="1">
                <a:latin typeface="+mj-ea"/>
                <a:ea typeface="+mj-ea"/>
              </a:rPr>
              <a:t>groupadd</a:t>
            </a:r>
            <a:r>
              <a:rPr lang="en-US" altLang="ko-KR" sz="1400" dirty="0">
                <a:latin typeface="+mj-ea"/>
                <a:ea typeface="+mj-ea"/>
              </a:rPr>
              <a:t> : </a:t>
            </a:r>
            <a:r>
              <a:rPr lang="ko-KR" altLang="en-US" sz="1400" dirty="0">
                <a:latin typeface="+mj-ea"/>
                <a:ea typeface="+mj-ea"/>
              </a:rPr>
              <a:t>새로운 그룹을 생성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ex)group newgroup : newgroup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이라는 그룹 생성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group –g 2222 newgroup : newgroup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이라는 그룹을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생성하면서 그룹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2222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지정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groupdel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newgroup : newgroup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삭제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그룹으로 지정되어 있는 사용자가 없어야 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FED33F-A6FB-3B64-7219-4869CF57B1DC}"/>
              </a:ext>
            </a:extLst>
          </p:cNvPr>
          <p:cNvSpPr txBox="1"/>
          <p:nvPr/>
        </p:nvSpPr>
        <p:spPr>
          <a:xfrm>
            <a:off x="7546259" y="4841927"/>
            <a:ext cx="4645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3. passwd : </a:t>
            </a:r>
            <a:r>
              <a:rPr lang="ko-KR" altLang="en-US" sz="1400" dirty="0">
                <a:latin typeface="+mj-ea"/>
                <a:ea typeface="+mj-ea"/>
              </a:rPr>
              <a:t>사용자의 비밀번호 지정 또는 변경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ex)passwd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newuser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newuser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비밀번호 지정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9890F3-1986-940B-6837-65DA9E9A3E7B}"/>
              </a:ext>
            </a:extLst>
          </p:cNvPr>
          <p:cNvSpPr/>
          <p:nvPr/>
        </p:nvSpPr>
        <p:spPr>
          <a:xfrm>
            <a:off x="2188366" y="4697692"/>
            <a:ext cx="1235872" cy="158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3496319-8D14-B8A0-C08F-BDE11CFB7E75}"/>
              </a:ext>
            </a:extLst>
          </p:cNvPr>
          <p:cNvSpPr/>
          <p:nvPr/>
        </p:nvSpPr>
        <p:spPr>
          <a:xfrm>
            <a:off x="523538" y="4873625"/>
            <a:ext cx="4873962" cy="8464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26F6B4A-1D58-F761-60A8-099B5DF02687}"/>
              </a:ext>
            </a:extLst>
          </p:cNvPr>
          <p:cNvCxnSpPr>
            <a:cxnSpLocks/>
          </p:cNvCxnSpPr>
          <p:nvPr/>
        </p:nvCxnSpPr>
        <p:spPr>
          <a:xfrm>
            <a:off x="3424238" y="4776762"/>
            <a:ext cx="1973262" cy="528616"/>
          </a:xfrm>
          <a:prstGeom prst="bentConnector3">
            <a:avLst>
              <a:gd name="adj1" fmla="val 1115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501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9CCAB-8537-CDBD-9BAB-00E69E70E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508066" cy="53130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</a:rPr>
              <a:t>3. </a:t>
            </a:r>
            <a:r>
              <a:rPr lang="ko-KR" altLang="en-US" sz="2800" dirty="0">
                <a:solidFill>
                  <a:schemeClr val="tx1"/>
                </a:solidFill>
              </a:rPr>
              <a:t>파일과 디렉터리의 소유와 허가권</a:t>
            </a:r>
            <a:r>
              <a:rPr lang="en-US" altLang="ko-KR" sz="2800" dirty="0">
                <a:solidFill>
                  <a:schemeClr val="tx1"/>
                </a:solidFill>
              </a:rPr>
              <a:t>(1)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933A42-1297-C1FE-0BC9-617ADB707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043" y="1224802"/>
            <a:ext cx="8175914" cy="529029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623E4943-C04F-1BD2-0B28-9478DC65D29B}"/>
              </a:ext>
            </a:extLst>
          </p:cNvPr>
          <p:cNvSpPr/>
          <p:nvPr/>
        </p:nvSpPr>
        <p:spPr>
          <a:xfrm>
            <a:off x="3111500" y="3676650"/>
            <a:ext cx="412750" cy="419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A8E03-2274-4C03-BD33-29CAD30AC51D}"/>
              </a:ext>
            </a:extLst>
          </p:cNvPr>
          <p:cNvSpPr/>
          <p:nvPr/>
        </p:nvSpPr>
        <p:spPr>
          <a:xfrm>
            <a:off x="3524249" y="3678223"/>
            <a:ext cx="1103457" cy="419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C83BDF9-9101-F0B6-42E3-7DE517E5C774}"/>
              </a:ext>
            </a:extLst>
          </p:cNvPr>
          <p:cNvSpPr/>
          <p:nvPr/>
        </p:nvSpPr>
        <p:spPr>
          <a:xfrm>
            <a:off x="5067535" y="3703215"/>
            <a:ext cx="412750" cy="419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3FDAE96-A6D5-105B-9BFB-D85EDD0B31A1}"/>
              </a:ext>
            </a:extLst>
          </p:cNvPr>
          <p:cNvSpPr/>
          <p:nvPr/>
        </p:nvSpPr>
        <p:spPr>
          <a:xfrm>
            <a:off x="5555495" y="3704613"/>
            <a:ext cx="412750" cy="419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94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31082-3A0C-D92A-A965-C9DD8069A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508066" cy="53130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</a:rPr>
              <a:t>3. </a:t>
            </a:r>
            <a:r>
              <a:rPr lang="ko-KR" altLang="en-US" sz="2800" dirty="0">
                <a:solidFill>
                  <a:schemeClr val="tx1"/>
                </a:solidFill>
              </a:rPr>
              <a:t>파일과 디렉터리의 소유와 허가권</a:t>
            </a:r>
            <a:r>
              <a:rPr lang="en-US" altLang="ko-KR" sz="2800" dirty="0">
                <a:solidFill>
                  <a:schemeClr val="tx1"/>
                </a:solidFill>
              </a:rPr>
              <a:t>(2)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44D701-6B1A-8370-96CE-19A4696CB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32" y="1335786"/>
            <a:ext cx="8052050" cy="52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98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28667-7771-1079-BEB6-10775266B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508066" cy="53130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</a:rPr>
              <a:t>3. </a:t>
            </a:r>
            <a:r>
              <a:rPr lang="ko-KR" altLang="en-US" sz="2800" dirty="0">
                <a:solidFill>
                  <a:schemeClr val="tx1"/>
                </a:solidFill>
              </a:rPr>
              <a:t>파일과 디렉터리의 소유와 허가권</a:t>
            </a:r>
            <a:r>
              <a:rPr lang="en-US" altLang="ko-KR" sz="2800" dirty="0">
                <a:solidFill>
                  <a:schemeClr val="tx1"/>
                </a:solidFill>
              </a:rPr>
              <a:t>(3)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754314-2F39-AAAD-C4CA-418A92CE2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00" y="1496009"/>
            <a:ext cx="8518399" cy="486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29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A8C8FE-C90B-517B-AB85-66A5008F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073" y="484509"/>
            <a:ext cx="7681468" cy="45878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99A273-CAB9-B237-C47B-EE3731525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384" y="3976524"/>
            <a:ext cx="4161703" cy="2881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44EC059-7C95-9A5A-FC8C-768AB73D6FFF}"/>
              </a:ext>
            </a:extLst>
          </p:cNvPr>
          <p:cNvSpPr/>
          <p:nvPr/>
        </p:nvSpPr>
        <p:spPr>
          <a:xfrm>
            <a:off x="3347761" y="1219574"/>
            <a:ext cx="1024623" cy="223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85702A-1C21-4AFF-E7E2-D6FD894CC4E8}"/>
              </a:ext>
            </a:extLst>
          </p:cNvPr>
          <p:cNvSpPr/>
          <p:nvPr/>
        </p:nvSpPr>
        <p:spPr>
          <a:xfrm>
            <a:off x="1443006" y="2275190"/>
            <a:ext cx="4538694" cy="1985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225AF2-6E8A-D5F9-581A-679BC8B571A0}"/>
              </a:ext>
            </a:extLst>
          </p:cNvPr>
          <p:cNvSpPr/>
          <p:nvPr/>
        </p:nvSpPr>
        <p:spPr>
          <a:xfrm>
            <a:off x="3368421" y="4135087"/>
            <a:ext cx="684898" cy="223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로 구부러짐 8">
            <a:extLst>
              <a:ext uri="{FF2B5EF4-FFF2-40B4-BE49-F238E27FC236}">
                <a16:creationId xmlns:a16="http://schemas.microsoft.com/office/drawing/2014/main" id="{138D3E82-1E15-E4A8-C798-D00D765A7B51}"/>
              </a:ext>
            </a:extLst>
          </p:cNvPr>
          <p:cNvSpPr/>
          <p:nvPr/>
        </p:nvSpPr>
        <p:spPr>
          <a:xfrm>
            <a:off x="3889120" y="3500432"/>
            <a:ext cx="1441771" cy="620786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5D66E-DDD0-B517-B234-9A1BC48B38C4}"/>
              </a:ext>
            </a:extLst>
          </p:cNvPr>
          <p:cNvSpPr txBox="1"/>
          <p:nvPr/>
        </p:nvSpPr>
        <p:spPr>
          <a:xfrm>
            <a:off x="4455123" y="1300518"/>
            <a:ext cx="450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touch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명령어로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라는 파일 생성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C1864-B0A9-54DB-C4B3-57C4DB3AEC8B}"/>
              </a:ext>
            </a:extLst>
          </p:cNvPr>
          <p:cNvSpPr txBox="1"/>
          <p:nvPr/>
        </p:nvSpPr>
        <p:spPr>
          <a:xfrm>
            <a:off x="4473299" y="5051799"/>
            <a:ext cx="3001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vi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명령어로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파일에 내용 입력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3657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0664F5-6F5F-30FA-2D36-4721D54EA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28" y="291399"/>
            <a:ext cx="7986124" cy="33913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A5E5CA-1802-D697-5839-AEFA75892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28" y="3682767"/>
            <a:ext cx="7986124" cy="29531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D8D289-E23B-7EAF-BB51-826182F2C125}"/>
              </a:ext>
            </a:extLst>
          </p:cNvPr>
          <p:cNvSpPr/>
          <p:nvPr/>
        </p:nvSpPr>
        <p:spPr>
          <a:xfrm>
            <a:off x="3044406" y="1365813"/>
            <a:ext cx="871901" cy="223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CCAC1E-273D-C9EC-0BB0-0BC2C2AE2135}"/>
              </a:ext>
            </a:extLst>
          </p:cNvPr>
          <p:cNvSpPr/>
          <p:nvPr/>
        </p:nvSpPr>
        <p:spPr>
          <a:xfrm>
            <a:off x="1142427" y="1603124"/>
            <a:ext cx="2329435" cy="1754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002F994-B937-AB2B-A5E0-3441BE98ABBF}"/>
              </a:ext>
            </a:extLst>
          </p:cNvPr>
          <p:cNvCxnSpPr>
            <a:cxnSpLocks/>
            <a:stCxn id="6" idx="3"/>
            <a:endCxn id="7" idx="3"/>
          </p:cNvCxnSpPr>
          <p:nvPr/>
        </p:nvCxnSpPr>
        <p:spPr>
          <a:xfrm flipH="1">
            <a:off x="3471862" y="1477324"/>
            <a:ext cx="444445" cy="213520"/>
          </a:xfrm>
          <a:prstGeom prst="bentConnector3">
            <a:avLst>
              <a:gd name="adj1" fmla="val -5143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C74443-A2AC-C37A-0D4A-C23B22E32DE6}"/>
              </a:ext>
            </a:extLst>
          </p:cNvPr>
          <p:cNvSpPr/>
          <p:nvPr/>
        </p:nvSpPr>
        <p:spPr>
          <a:xfrm>
            <a:off x="3107906" y="1802355"/>
            <a:ext cx="1660944" cy="199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511AB0-DB98-4704-B2D4-ED50C4AE1786}"/>
              </a:ext>
            </a:extLst>
          </p:cNvPr>
          <p:cNvSpPr/>
          <p:nvPr/>
        </p:nvSpPr>
        <p:spPr>
          <a:xfrm>
            <a:off x="1148777" y="2200024"/>
            <a:ext cx="4375723" cy="1754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94668D-547E-EF7D-FA1E-50256EB333B6}"/>
              </a:ext>
            </a:extLst>
          </p:cNvPr>
          <p:cNvSpPr/>
          <p:nvPr/>
        </p:nvSpPr>
        <p:spPr>
          <a:xfrm>
            <a:off x="1153857" y="2574674"/>
            <a:ext cx="5975923" cy="80670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4560D7-492F-9707-06D5-E4CCDE11BFFF}"/>
              </a:ext>
            </a:extLst>
          </p:cNvPr>
          <p:cNvSpPr txBox="1"/>
          <p:nvPr/>
        </p:nvSpPr>
        <p:spPr>
          <a:xfrm>
            <a:off x="4198822" y="1352586"/>
            <a:ext cx="3520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있는 디렉터리에서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실행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BF6058-E7EB-7B78-D38A-561CD57EACD0}"/>
              </a:ext>
            </a:extLst>
          </p:cNvPr>
          <p:cNvSpPr txBox="1"/>
          <p:nvPr/>
        </p:nvSpPr>
        <p:spPr>
          <a:xfrm>
            <a:off x="4800802" y="1748826"/>
            <a:ext cx="3520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user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사용자에게 실행 권한을 줌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365036-E2E6-77F3-E5DE-B02EA97C1C1D}"/>
              </a:ext>
            </a:extLst>
          </p:cNvPr>
          <p:cNvSpPr txBox="1"/>
          <p:nvPr/>
        </p:nvSpPr>
        <p:spPr>
          <a:xfrm>
            <a:off x="7163002" y="2810013"/>
            <a:ext cx="563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en-US" altLang="ko-KR" sz="14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74A75F-D773-18D3-8939-BC590167EFC0}"/>
              </a:ext>
            </a:extLst>
          </p:cNvPr>
          <p:cNvSpPr/>
          <p:nvPr/>
        </p:nvSpPr>
        <p:spPr>
          <a:xfrm>
            <a:off x="1157186" y="3676874"/>
            <a:ext cx="4542574" cy="27772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AC2644-4A41-EB1E-3DC2-91EEBCFEEC38}"/>
              </a:ext>
            </a:extLst>
          </p:cNvPr>
          <p:cNvSpPr txBox="1"/>
          <p:nvPr/>
        </p:nvSpPr>
        <p:spPr>
          <a:xfrm>
            <a:off x="5760923" y="4766346"/>
            <a:ext cx="3070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user, group, other </a:t>
            </a:r>
            <a:r>
              <a:rPr lang="ko-KR" altLang="en-US" sz="14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사용권한 추가</a:t>
            </a:r>
            <a:r>
              <a:rPr lang="en-US" altLang="ko-KR" sz="14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59711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861073-8C14-1AF9-8C68-6CBC07EAE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43" y="358035"/>
            <a:ext cx="7723229" cy="19243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143A316-EAD2-8690-628A-BCB8507CDE39}"/>
              </a:ext>
            </a:extLst>
          </p:cNvPr>
          <p:cNvSpPr/>
          <p:nvPr/>
        </p:nvSpPr>
        <p:spPr>
          <a:xfrm>
            <a:off x="953728" y="358035"/>
            <a:ext cx="4457171" cy="8248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B6262-6D3D-6CC8-715D-C7046182C15E}"/>
              </a:ext>
            </a:extLst>
          </p:cNvPr>
          <p:cNvSpPr txBox="1"/>
          <p:nvPr/>
        </p:nvSpPr>
        <p:spPr>
          <a:xfrm>
            <a:off x="5466881" y="562023"/>
            <a:ext cx="3070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user, group, other </a:t>
            </a:r>
            <a:r>
              <a:rPr lang="ko-KR" altLang="en-US" sz="14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사용권한 제외</a:t>
            </a:r>
            <a:r>
              <a:rPr lang="en-US" altLang="ko-KR" sz="14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2AB67F-3ED5-F6D1-9959-759E0B896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28" y="2951914"/>
            <a:ext cx="7754044" cy="28868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CB685-8FF8-2338-EF91-55539086B296}"/>
              </a:ext>
            </a:extLst>
          </p:cNvPr>
          <p:cNvSpPr/>
          <p:nvPr/>
        </p:nvSpPr>
        <p:spPr>
          <a:xfrm>
            <a:off x="2847846" y="4152088"/>
            <a:ext cx="1876553" cy="199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5D0E85-2BA7-0FCE-F785-52AA35DAFCF9}"/>
              </a:ext>
            </a:extLst>
          </p:cNvPr>
          <p:cNvSpPr/>
          <p:nvPr/>
        </p:nvSpPr>
        <p:spPr>
          <a:xfrm>
            <a:off x="2866896" y="4856938"/>
            <a:ext cx="1876553" cy="199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648DD7-812F-A2DA-1D91-0DE6C5475ED5}"/>
              </a:ext>
            </a:extLst>
          </p:cNvPr>
          <p:cNvSpPr/>
          <p:nvPr/>
        </p:nvSpPr>
        <p:spPr>
          <a:xfrm>
            <a:off x="2178050" y="4617928"/>
            <a:ext cx="669796" cy="1985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C9B7BD-8C8F-DA7B-EC18-F4C0F820464F}"/>
              </a:ext>
            </a:extLst>
          </p:cNvPr>
          <p:cNvSpPr/>
          <p:nvPr/>
        </p:nvSpPr>
        <p:spPr>
          <a:xfrm>
            <a:off x="2863850" y="5303728"/>
            <a:ext cx="669796" cy="1985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EF2381A-7BAD-0C5A-5A9E-CAAA01BB2EAA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2847847" y="4276826"/>
            <a:ext cx="1886943" cy="440376"/>
          </a:xfrm>
          <a:prstGeom prst="bentConnector3">
            <a:avLst>
              <a:gd name="adj1" fmla="val -1562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B89446D-8980-73B0-A72E-3FDC53356570}"/>
              </a:ext>
            </a:extLst>
          </p:cNvPr>
          <p:cNvSpPr txBox="1"/>
          <p:nvPr/>
        </p:nvSpPr>
        <p:spPr>
          <a:xfrm>
            <a:off x="4979198" y="4352116"/>
            <a:ext cx="3520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소유자를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root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centos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변경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B59C6CE-9F36-4F52-EE1F-2CC6FCC200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33647" y="4953102"/>
            <a:ext cx="1210669" cy="463448"/>
          </a:xfrm>
          <a:prstGeom prst="bentConnector3">
            <a:avLst>
              <a:gd name="adj1" fmla="val -2316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463866-0189-A214-53DB-70EF8C6B500E}"/>
              </a:ext>
            </a:extLst>
          </p:cNvPr>
          <p:cNvSpPr txBox="1"/>
          <p:nvPr/>
        </p:nvSpPr>
        <p:spPr>
          <a:xfrm>
            <a:off x="4988722" y="5028392"/>
            <a:ext cx="3520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그룹을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root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centos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변경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BCD8BC-9754-99DD-51C5-CFC1D00CCA90}"/>
              </a:ext>
            </a:extLst>
          </p:cNvPr>
          <p:cNvSpPr txBox="1"/>
          <p:nvPr/>
        </p:nvSpPr>
        <p:spPr>
          <a:xfrm>
            <a:off x="9265448" y="4161616"/>
            <a:ext cx="2212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소유자 변경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807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E83AD-A314-5471-DCC7-EB5CD035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0600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45EB21-DEA0-8D78-5319-B04AFC189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261257"/>
            <a:ext cx="9305565" cy="3535536"/>
          </a:xfrm>
        </p:spPr>
        <p:txBody>
          <a:bodyPr/>
          <a:lstStyle/>
          <a:p>
            <a:r>
              <a:rPr lang="en-US" altLang="ko-KR" sz="2800" dirty="0">
                <a:latin typeface="+mj-ea"/>
                <a:ea typeface="+mj-ea"/>
              </a:rPr>
              <a:t>1. </a:t>
            </a:r>
            <a:r>
              <a:rPr lang="ko-KR" altLang="en-US" sz="2800" dirty="0">
                <a:latin typeface="+mj-ea"/>
                <a:ea typeface="+mj-ea"/>
              </a:rPr>
              <a:t>필수개념과 명령어</a:t>
            </a:r>
            <a:endParaRPr lang="en-US" altLang="ko-KR" sz="2800" dirty="0">
              <a:latin typeface="+mj-ea"/>
              <a:ea typeface="+mj-ea"/>
            </a:endParaRPr>
          </a:p>
          <a:p>
            <a:endParaRPr lang="en-US" altLang="ko-KR" sz="2800" dirty="0">
              <a:latin typeface="+mj-ea"/>
              <a:ea typeface="+mj-ea"/>
            </a:endParaRPr>
          </a:p>
          <a:p>
            <a:r>
              <a:rPr lang="en-US" altLang="ko-KR" sz="2800" dirty="0">
                <a:latin typeface="+mj-ea"/>
                <a:ea typeface="+mj-ea"/>
              </a:rPr>
              <a:t>2. </a:t>
            </a:r>
            <a:r>
              <a:rPr lang="ko-KR" altLang="en-US" sz="2800" dirty="0">
                <a:latin typeface="+mj-ea"/>
                <a:ea typeface="+mj-ea"/>
              </a:rPr>
              <a:t>사용자와 그룹</a:t>
            </a:r>
            <a:r>
              <a:rPr lang="en-US" altLang="ko-KR" sz="2800" dirty="0">
                <a:latin typeface="+mj-ea"/>
                <a:ea typeface="+mj-ea"/>
              </a:rPr>
              <a:t>(1),(2)</a:t>
            </a:r>
          </a:p>
          <a:p>
            <a:endParaRPr lang="en-US" altLang="ko-KR" sz="2800" dirty="0">
              <a:latin typeface="+mj-ea"/>
              <a:ea typeface="+mj-ea"/>
            </a:endParaRPr>
          </a:p>
          <a:p>
            <a:r>
              <a:rPr lang="en-US" altLang="ko-KR" sz="2800" dirty="0">
                <a:latin typeface="+mj-ea"/>
                <a:ea typeface="+mj-ea"/>
              </a:rPr>
              <a:t>3. </a:t>
            </a:r>
            <a:r>
              <a:rPr lang="ko-KR" altLang="en-US" sz="2800" dirty="0">
                <a:latin typeface="+mj-ea"/>
                <a:ea typeface="+mj-ea"/>
              </a:rPr>
              <a:t>파일과 디렉터리의 소유와 허가권</a:t>
            </a:r>
            <a:r>
              <a:rPr lang="en-US" altLang="ko-KR" sz="2800" dirty="0">
                <a:latin typeface="+mj-ea"/>
                <a:ea typeface="+mj-ea"/>
              </a:rPr>
              <a:t>(1),(2),(3)</a:t>
            </a:r>
          </a:p>
          <a:p>
            <a:pPr marL="0" indent="0">
              <a:buNone/>
            </a:pPr>
            <a:endParaRPr lang="en-US" altLang="ko-KR" sz="2800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418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E8634D-879E-84D0-191C-A7C35E22E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19" y="171288"/>
            <a:ext cx="7587256" cy="2324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42FF4A-31C2-117D-ABBB-AF7A3DC23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20" y="2495712"/>
            <a:ext cx="7587256" cy="4229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BE81DB-767D-AADC-1827-33A1F813FFE8}"/>
              </a:ext>
            </a:extLst>
          </p:cNvPr>
          <p:cNvSpPr txBox="1"/>
          <p:nvPr/>
        </p:nvSpPr>
        <p:spPr>
          <a:xfrm>
            <a:off x="8884448" y="2370916"/>
            <a:ext cx="2812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 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centos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실행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3D0D3C-2BED-C967-57F5-0F6542E1925A}"/>
              </a:ext>
            </a:extLst>
          </p:cNvPr>
          <p:cNvSpPr/>
          <p:nvPr/>
        </p:nvSpPr>
        <p:spPr>
          <a:xfrm>
            <a:off x="2562098" y="208736"/>
            <a:ext cx="1366967" cy="199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0E7AD4-FB5D-B373-D458-E2208881BC69}"/>
              </a:ext>
            </a:extLst>
          </p:cNvPr>
          <p:cNvSpPr/>
          <p:nvPr/>
        </p:nvSpPr>
        <p:spPr>
          <a:xfrm>
            <a:off x="2722012" y="1224326"/>
            <a:ext cx="1366968" cy="237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0345A-37D7-BAB9-2D65-1824D14CC5FF}"/>
              </a:ext>
            </a:extLst>
          </p:cNvPr>
          <p:cNvSpPr txBox="1"/>
          <p:nvPr/>
        </p:nvSpPr>
        <p:spPr>
          <a:xfrm>
            <a:off x="3929064" y="236142"/>
            <a:ext cx="3839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centos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사용자로 접속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환경설정까지 이동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2C0264-487C-14CE-7AFF-6CA3B63A50A8}"/>
              </a:ext>
            </a:extLst>
          </p:cNvPr>
          <p:cNvSpPr/>
          <p:nvPr/>
        </p:nvSpPr>
        <p:spPr>
          <a:xfrm>
            <a:off x="768773" y="1854899"/>
            <a:ext cx="4541458" cy="23776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58DC8D-F94A-2B9E-9A5C-0A1CB033D315}"/>
              </a:ext>
            </a:extLst>
          </p:cNvPr>
          <p:cNvSpPr txBox="1"/>
          <p:nvPr/>
        </p:nvSpPr>
        <p:spPr>
          <a:xfrm>
            <a:off x="4316356" y="2175399"/>
            <a:ext cx="309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 사용자는 아무런 권한이 없음</a:t>
            </a:r>
            <a:endParaRPr lang="en-US" altLang="ko-KR" sz="14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87CBE7-872B-2DE8-0069-06E1D4780BD8}"/>
              </a:ext>
            </a:extLst>
          </p:cNvPr>
          <p:cNvSpPr txBox="1"/>
          <p:nvPr/>
        </p:nvSpPr>
        <p:spPr>
          <a:xfrm>
            <a:off x="4088980" y="1160131"/>
            <a:ext cx="2159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실행이 가능한지 확인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8AC29F-E7CD-D85A-958C-5018170DE2A4}"/>
              </a:ext>
            </a:extLst>
          </p:cNvPr>
          <p:cNvSpPr/>
          <p:nvPr/>
        </p:nvSpPr>
        <p:spPr>
          <a:xfrm>
            <a:off x="2555630" y="3322974"/>
            <a:ext cx="1760726" cy="237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3B15B4-9290-0EB7-AECA-4736E7398B75}"/>
              </a:ext>
            </a:extLst>
          </p:cNvPr>
          <p:cNvSpPr txBox="1"/>
          <p:nvPr/>
        </p:nvSpPr>
        <p:spPr>
          <a:xfrm>
            <a:off x="4333659" y="3300724"/>
            <a:ext cx="4206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centos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홈 디렉터리로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이동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90CA54-3D0E-A4F5-13B9-1D2988AC7466}"/>
              </a:ext>
            </a:extLst>
          </p:cNvPr>
          <p:cNvSpPr/>
          <p:nvPr/>
        </p:nvSpPr>
        <p:spPr>
          <a:xfrm>
            <a:off x="2749975" y="5644499"/>
            <a:ext cx="706289" cy="194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C1B35C-FC03-5FB7-5E77-DA2BB6F44954}"/>
              </a:ext>
            </a:extLst>
          </p:cNvPr>
          <p:cNvSpPr txBox="1"/>
          <p:nvPr/>
        </p:nvSpPr>
        <p:spPr>
          <a:xfrm>
            <a:off x="3454212" y="5600708"/>
            <a:ext cx="4206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test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실행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7CDDDC-6536-F41D-64E4-868AB75D975B}"/>
              </a:ext>
            </a:extLst>
          </p:cNvPr>
          <p:cNvSpPr/>
          <p:nvPr/>
        </p:nvSpPr>
        <p:spPr>
          <a:xfrm>
            <a:off x="770386" y="5863535"/>
            <a:ext cx="7490964" cy="5880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58BD49-A7AF-4740-E688-446A4D3FDFF6}"/>
              </a:ext>
            </a:extLst>
          </p:cNvPr>
          <p:cNvSpPr txBox="1"/>
          <p:nvPr/>
        </p:nvSpPr>
        <p:spPr>
          <a:xfrm>
            <a:off x="6442674" y="5891498"/>
            <a:ext cx="973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정상 실행</a:t>
            </a:r>
            <a:endParaRPr lang="en-US" altLang="ko-KR" sz="14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3965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B421C-49CA-87C4-964C-BC6E5FCA3D30}"/>
              </a:ext>
            </a:extLst>
          </p:cNvPr>
          <p:cNvSpPr txBox="1">
            <a:spLocks/>
          </p:cNvSpPr>
          <p:nvPr/>
        </p:nvSpPr>
        <p:spPr>
          <a:xfrm>
            <a:off x="3210323" y="2428316"/>
            <a:ext cx="5057377" cy="20013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200" b="1" dirty="0">
                <a:latin typeface="+mj-ea"/>
              </a:rPr>
              <a:t>감사합니다</a:t>
            </a:r>
            <a:endParaRPr lang="en-US" altLang="ko-KR" sz="72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4887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3599FBE-4E44-E3DA-66D3-800FAD0A569A}"/>
              </a:ext>
            </a:extLst>
          </p:cNvPr>
          <p:cNvSpPr txBox="1">
            <a:spLocks/>
          </p:cNvSpPr>
          <p:nvPr/>
        </p:nvSpPr>
        <p:spPr>
          <a:xfrm>
            <a:off x="1040934" y="116460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1-1. </a:t>
            </a:r>
            <a:r>
              <a:rPr lang="ko-KR" altLang="en-US" sz="2200" dirty="0"/>
              <a:t>리눅스 기본 명령어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152EF81-849C-4DB0-882B-B88B416F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508066" cy="53130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</a:rPr>
              <a:t>1. </a:t>
            </a:r>
            <a:r>
              <a:rPr lang="ko-KR" altLang="en-US" sz="2800" dirty="0">
                <a:solidFill>
                  <a:schemeClr val="tx1"/>
                </a:solidFill>
              </a:rPr>
              <a:t>필수개념과 명령어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E282C-89FB-9CFA-35B4-ED4CDABDBF01}"/>
              </a:ext>
            </a:extLst>
          </p:cNvPr>
          <p:cNvSpPr txBox="1"/>
          <p:nvPr/>
        </p:nvSpPr>
        <p:spPr>
          <a:xfrm>
            <a:off x="759398" y="5104125"/>
            <a:ext cx="51232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1. ls </a:t>
            </a:r>
            <a:r>
              <a:rPr lang="ko-KR" altLang="en-US" sz="1400" dirty="0">
                <a:latin typeface="+mj-ea"/>
                <a:ea typeface="+mj-ea"/>
              </a:rPr>
              <a:t>명령어 </a:t>
            </a:r>
            <a:r>
              <a:rPr lang="en-US" altLang="ko-KR" sz="1400" dirty="0">
                <a:latin typeface="+mj-ea"/>
                <a:ea typeface="+mj-ea"/>
              </a:rPr>
              <a:t>: windows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en-US" altLang="ko-KR" sz="1400" dirty="0">
                <a:latin typeface="+mj-ea"/>
                <a:ea typeface="+mj-ea"/>
              </a:rPr>
              <a:t>'</a:t>
            </a:r>
            <a:r>
              <a:rPr lang="en-US" altLang="ko-KR" sz="1400" dirty="0" err="1">
                <a:latin typeface="+mj-ea"/>
                <a:ea typeface="+mj-ea"/>
              </a:rPr>
              <a:t>dir</a:t>
            </a:r>
            <a:r>
              <a:rPr lang="en-US" altLang="ko-KR" sz="1400" dirty="0">
                <a:latin typeface="+mj-ea"/>
                <a:ea typeface="+mj-ea"/>
              </a:rPr>
              <a:t>＇</a:t>
            </a:r>
            <a:r>
              <a:rPr lang="ko-KR" altLang="en-US" sz="1400" dirty="0">
                <a:latin typeface="+mj-ea"/>
                <a:ea typeface="+mj-ea"/>
              </a:rPr>
              <a:t>과 같은 역할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디렉터리에 있는     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                 </a:t>
            </a:r>
            <a:r>
              <a:rPr lang="ko-KR" altLang="en-US" sz="1400" dirty="0">
                <a:latin typeface="+mj-ea"/>
                <a:ea typeface="+mj-ea"/>
              </a:rPr>
              <a:t>파일의 목록을 보여줌 </a:t>
            </a:r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ls -l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리스트를 자세히 보여줌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ls /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폴더명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1/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폴더명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폴더명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목록을 보여줌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ls –a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숨긴 목록을 보여줌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ls –al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숨김 목록을 자세히 보여줌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ls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–al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more[less] :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한페이지씩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보여줌</a:t>
            </a:r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F1613A-590B-C9DD-E9F3-18AAB32E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37" y="1916365"/>
            <a:ext cx="4966545" cy="321483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F0F605-F023-1877-D8CD-4C632A13E252}"/>
              </a:ext>
            </a:extLst>
          </p:cNvPr>
          <p:cNvSpPr/>
          <p:nvPr/>
        </p:nvSpPr>
        <p:spPr>
          <a:xfrm>
            <a:off x="834737" y="2498408"/>
            <a:ext cx="4894551" cy="30003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D7E1C8-144C-3DB1-89CC-15A7EE592633}"/>
              </a:ext>
            </a:extLst>
          </p:cNvPr>
          <p:cNvSpPr/>
          <p:nvPr/>
        </p:nvSpPr>
        <p:spPr>
          <a:xfrm>
            <a:off x="828387" y="3076258"/>
            <a:ext cx="4894551" cy="17764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857B61-6D94-7DD2-6505-537519F9DF86}"/>
              </a:ext>
            </a:extLst>
          </p:cNvPr>
          <p:cNvSpPr/>
          <p:nvPr/>
        </p:nvSpPr>
        <p:spPr>
          <a:xfrm>
            <a:off x="2238374" y="2350770"/>
            <a:ext cx="300039" cy="147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915BBA-DBA3-701C-8E9A-7A70B1A2C7F1}"/>
              </a:ext>
            </a:extLst>
          </p:cNvPr>
          <p:cNvSpPr/>
          <p:nvPr/>
        </p:nvSpPr>
        <p:spPr>
          <a:xfrm>
            <a:off x="2257424" y="2801620"/>
            <a:ext cx="558801" cy="147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FDAE765-76D7-2630-27B9-C67582516CC9}"/>
              </a:ext>
            </a:extLst>
          </p:cNvPr>
          <p:cNvCxnSpPr>
            <a:cxnSpLocks/>
            <a:stCxn id="15" idx="3"/>
            <a:endCxn id="13" idx="3"/>
          </p:cNvCxnSpPr>
          <p:nvPr/>
        </p:nvCxnSpPr>
        <p:spPr>
          <a:xfrm>
            <a:off x="2538413" y="2424589"/>
            <a:ext cx="3190875" cy="223838"/>
          </a:xfrm>
          <a:prstGeom prst="bentConnector3">
            <a:avLst>
              <a:gd name="adj1" fmla="val 1071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1D30B6D-5083-F586-857C-645B88206C50}"/>
              </a:ext>
            </a:extLst>
          </p:cNvPr>
          <p:cNvCxnSpPr>
            <a:cxnSpLocks/>
            <a:endCxn id="14" idx="3"/>
          </p:cNvCxnSpPr>
          <p:nvPr/>
        </p:nvCxnSpPr>
        <p:spPr>
          <a:xfrm>
            <a:off x="2827973" y="2874169"/>
            <a:ext cx="2894965" cy="1090295"/>
          </a:xfrm>
          <a:prstGeom prst="bentConnector3">
            <a:avLst>
              <a:gd name="adj1" fmla="val 1078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4EA21B8-A12E-D60B-A91B-CF9916CED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619" y="1809260"/>
            <a:ext cx="4034063" cy="106490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7878037-3B34-7DD4-2E78-DF66B8801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619" y="3198177"/>
            <a:ext cx="4034063" cy="89565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523369F-5DE6-2064-4355-395D3A380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619" y="4353427"/>
            <a:ext cx="4034063" cy="211605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72595D-18FE-EA91-86BF-A2145CFC7496}"/>
              </a:ext>
            </a:extLst>
          </p:cNvPr>
          <p:cNvSpPr/>
          <p:nvPr/>
        </p:nvSpPr>
        <p:spPr>
          <a:xfrm>
            <a:off x="7741919" y="1806337"/>
            <a:ext cx="1130619" cy="147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2C55BE-92DE-0820-5D48-CDD2EE201F44}"/>
              </a:ext>
            </a:extLst>
          </p:cNvPr>
          <p:cNvSpPr/>
          <p:nvPr/>
        </p:nvSpPr>
        <p:spPr>
          <a:xfrm>
            <a:off x="7715727" y="3202620"/>
            <a:ext cx="430530" cy="147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1D9DBA7-17EF-78FA-F492-2DB340D0EF2E}"/>
              </a:ext>
            </a:extLst>
          </p:cNvPr>
          <p:cNvSpPr/>
          <p:nvPr/>
        </p:nvSpPr>
        <p:spPr>
          <a:xfrm>
            <a:off x="7884001" y="4339270"/>
            <a:ext cx="494823" cy="147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122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37C649-6748-06E9-3B38-24A8D6DC4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79" y="475148"/>
            <a:ext cx="5242971" cy="1908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6715FE-A99C-13E9-DD04-FB4C29563793}"/>
              </a:ext>
            </a:extLst>
          </p:cNvPr>
          <p:cNvSpPr txBox="1"/>
          <p:nvPr/>
        </p:nvSpPr>
        <p:spPr>
          <a:xfrm>
            <a:off x="643479" y="3769044"/>
            <a:ext cx="58106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2. cd </a:t>
            </a:r>
            <a:r>
              <a:rPr lang="ko-KR" altLang="en-US" sz="1400" dirty="0">
                <a:latin typeface="+mj-ea"/>
                <a:ea typeface="+mj-ea"/>
              </a:rPr>
              <a:t>명령어 </a:t>
            </a:r>
            <a:r>
              <a:rPr lang="en-US" altLang="ko-KR" sz="1400" dirty="0">
                <a:latin typeface="+mj-ea"/>
                <a:ea typeface="+mj-ea"/>
              </a:rPr>
              <a:t>: change directory</a:t>
            </a:r>
            <a:r>
              <a:rPr lang="ko-KR" altLang="en-US" sz="1400" dirty="0">
                <a:latin typeface="+mj-ea"/>
                <a:ea typeface="+mj-ea"/>
              </a:rPr>
              <a:t>의 약자로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디렉터리를 이동하는 명령</a:t>
            </a:r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cd / : home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디렉터리 이동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(windows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드라이브 개념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cd /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폴더명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1/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폴더명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2/ : /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폴더명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1/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폴더명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디렉터리로 이동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절대 경로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cd ../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폴더명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1/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폴더명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2/ :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폴더명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이동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cd ..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바로 상위의 디렉터리로 이동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cd ~centos : centos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홈 디렉터리로 이동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pwd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작업 중인 디렉터리의 경로</a:t>
            </a:r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B527B4-102F-93FD-B3DC-2EABE470C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79" y="2383996"/>
            <a:ext cx="5242971" cy="84784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5E368A-2BEF-FE3E-6BDE-01CF339A6F87}"/>
              </a:ext>
            </a:extLst>
          </p:cNvPr>
          <p:cNvSpPr/>
          <p:nvPr/>
        </p:nvSpPr>
        <p:spPr>
          <a:xfrm>
            <a:off x="2455069" y="1076639"/>
            <a:ext cx="550069" cy="190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B92453-455E-BD0C-5F34-E7E3F6D75750}"/>
              </a:ext>
            </a:extLst>
          </p:cNvPr>
          <p:cNvSpPr/>
          <p:nvPr/>
        </p:nvSpPr>
        <p:spPr>
          <a:xfrm>
            <a:off x="643479" y="1240688"/>
            <a:ext cx="1671096" cy="2285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1581F9F0-8B96-AD0A-B743-DA5558081276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2314575" y="1171732"/>
            <a:ext cx="690563" cy="185266"/>
          </a:xfrm>
          <a:prstGeom prst="bentConnector3">
            <a:avLst>
              <a:gd name="adj1" fmla="val -3310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BC239B-D4F4-2E06-5084-E1929B58D96E}"/>
              </a:ext>
            </a:extLst>
          </p:cNvPr>
          <p:cNvSpPr/>
          <p:nvPr/>
        </p:nvSpPr>
        <p:spPr>
          <a:xfrm>
            <a:off x="645319" y="2626039"/>
            <a:ext cx="2359819" cy="415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9F3940-32C1-B3E8-2F16-00C25E5F6F83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005138" y="2832100"/>
            <a:ext cx="354012" cy="1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>
            <a:extLst>
              <a:ext uri="{FF2B5EF4-FFF2-40B4-BE49-F238E27FC236}">
                <a16:creationId xmlns:a16="http://schemas.microsoft.com/office/drawing/2014/main" id="{9B25994B-8254-982E-D2EF-58C97B5C8B2D}"/>
              </a:ext>
            </a:extLst>
          </p:cNvPr>
          <p:cNvSpPr txBox="1">
            <a:spLocks/>
          </p:cNvSpPr>
          <p:nvPr/>
        </p:nvSpPr>
        <p:spPr>
          <a:xfrm>
            <a:off x="3290131" y="2626039"/>
            <a:ext cx="1810375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>
                <a:solidFill>
                  <a:srgbClr val="FF0000"/>
                </a:solidFill>
              </a:rPr>
              <a:t>현재 위치를 알 수 있음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FB299E-B087-D57C-AA1F-98ED673BE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781" y="475148"/>
            <a:ext cx="3826349" cy="346126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D55B0C-208F-FBB7-4B18-FCD002503B59}"/>
              </a:ext>
            </a:extLst>
          </p:cNvPr>
          <p:cNvSpPr/>
          <p:nvPr/>
        </p:nvSpPr>
        <p:spPr>
          <a:xfrm>
            <a:off x="8851899" y="935424"/>
            <a:ext cx="353061" cy="190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E260AA-F25F-6057-E3C8-E9CE874C1C00}"/>
              </a:ext>
            </a:extLst>
          </p:cNvPr>
          <p:cNvSpPr/>
          <p:nvPr/>
        </p:nvSpPr>
        <p:spPr>
          <a:xfrm>
            <a:off x="6757577" y="1231313"/>
            <a:ext cx="450467" cy="2285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916360C3-4BD2-562E-93B4-E138C079331A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7222248" y="1030517"/>
            <a:ext cx="1982712" cy="324442"/>
          </a:xfrm>
          <a:prstGeom prst="bentConnector3">
            <a:avLst>
              <a:gd name="adj1" fmla="val -1153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F2B208-7116-92C0-BB6E-EFC268C2F54E}"/>
              </a:ext>
            </a:extLst>
          </p:cNvPr>
          <p:cNvSpPr/>
          <p:nvPr/>
        </p:nvSpPr>
        <p:spPr>
          <a:xfrm>
            <a:off x="8291514" y="1397395"/>
            <a:ext cx="1500186" cy="190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9756437-CC92-20B8-48CB-87629F744783}"/>
              </a:ext>
            </a:extLst>
          </p:cNvPr>
          <p:cNvSpPr/>
          <p:nvPr/>
        </p:nvSpPr>
        <p:spPr>
          <a:xfrm>
            <a:off x="6762336" y="1693284"/>
            <a:ext cx="1105314" cy="2285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84783F2-3D95-8EF7-2BF7-88E2BA54C57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7877095" y="1492488"/>
            <a:ext cx="1914605" cy="324442"/>
          </a:xfrm>
          <a:prstGeom prst="bentConnector3">
            <a:avLst>
              <a:gd name="adj1" fmla="val -1194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8E078A6-4D65-D0CE-4586-5B51069FF374}"/>
              </a:ext>
            </a:extLst>
          </p:cNvPr>
          <p:cNvSpPr/>
          <p:nvPr/>
        </p:nvSpPr>
        <p:spPr>
          <a:xfrm>
            <a:off x="8301037" y="2316570"/>
            <a:ext cx="1652588" cy="190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1D84DC3-2091-F06E-E041-6EDB2902792C}"/>
              </a:ext>
            </a:extLst>
          </p:cNvPr>
          <p:cNvSpPr/>
          <p:nvPr/>
        </p:nvSpPr>
        <p:spPr>
          <a:xfrm>
            <a:off x="6771859" y="2612459"/>
            <a:ext cx="1105314" cy="2285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32C57D5-4A96-1BE1-2577-206774605368}"/>
              </a:ext>
            </a:extLst>
          </p:cNvPr>
          <p:cNvCxnSpPr>
            <a:cxnSpLocks/>
            <a:stCxn id="41" idx="3"/>
          </p:cNvCxnSpPr>
          <p:nvPr/>
        </p:nvCxnSpPr>
        <p:spPr>
          <a:xfrm flipH="1">
            <a:off x="7886618" y="2411663"/>
            <a:ext cx="2067007" cy="324442"/>
          </a:xfrm>
          <a:prstGeom prst="bentConnector3">
            <a:avLst>
              <a:gd name="adj1" fmla="val -1105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B4C1020E-0B62-F28A-3CA3-40D1FFE13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781" y="4274739"/>
            <a:ext cx="3826348" cy="1741074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5D0CC2E9-1222-7FEF-2A86-8E8AB814338E}"/>
              </a:ext>
            </a:extLst>
          </p:cNvPr>
          <p:cNvSpPr/>
          <p:nvPr/>
        </p:nvSpPr>
        <p:spPr>
          <a:xfrm>
            <a:off x="8224834" y="4724490"/>
            <a:ext cx="1281116" cy="190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3CBCA4-A874-CC5B-CEE9-BACDB76035A1}"/>
              </a:ext>
            </a:extLst>
          </p:cNvPr>
          <p:cNvSpPr/>
          <p:nvPr/>
        </p:nvSpPr>
        <p:spPr>
          <a:xfrm>
            <a:off x="6771859" y="5020379"/>
            <a:ext cx="919579" cy="2285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196D852F-EAB1-6A22-8A4B-3A1C260F6C21}"/>
              </a:ext>
            </a:extLst>
          </p:cNvPr>
          <p:cNvCxnSpPr>
            <a:cxnSpLocks/>
            <a:stCxn id="47" idx="3"/>
            <a:endCxn id="48" idx="3"/>
          </p:cNvCxnSpPr>
          <p:nvPr/>
        </p:nvCxnSpPr>
        <p:spPr>
          <a:xfrm flipH="1">
            <a:off x="7691438" y="4819583"/>
            <a:ext cx="1814512" cy="315068"/>
          </a:xfrm>
          <a:prstGeom prst="bentConnector3">
            <a:avLst>
              <a:gd name="adj1" fmla="val -1259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1945034-AAAF-7069-1FAB-B28B600EB6AD}"/>
              </a:ext>
            </a:extLst>
          </p:cNvPr>
          <p:cNvSpPr/>
          <p:nvPr/>
        </p:nvSpPr>
        <p:spPr>
          <a:xfrm>
            <a:off x="8220068" y="5315049"/>
            <a:ext cx="919170" cy="190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A631485-3FB6-6B8D-6738-9D4DF952E630}"/>
              </a:ext>
            </a:extLst>
          </p:cNvPr>
          <p:cNvSpPr/>
          <p:nvPr/>
        </p:nvSpPr>
        <p:spPr>
          <a:xfrm>
            <a:off x="6767093" y="5610938"/>
            <a:ext cx="919579" cy="2285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2CE65D1-859D-795F-1E86-2C6DA8F6275E}"/>
              </a:ext>
            </a:extLst>
          </p:cNvPr>
          <p:cNvCxnSpPr>
            <a:cxnSpLocks/>
            <a:stCxn id="52" idx="3"/>
            <a:endCxn id="53" idx="3"/>
          </p:cNvCxnSpPr>
          <p:nvPr/>
        </p:nvCxnSpPr>
        <p:spPr>
          <a:xfrm flipH="1">
            <a:off x="7686672" y="5410142"/>
            <a:ext cx="1452566" cy="315068"/>
          </a:xfrm>
          <a:prstGeom prst="bentConnector3">
            <a:avLst>
              <a:gd name="adj1" fmla="val -1573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113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1E1B9A-64A6-ED36-288B-873526392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64" y="839948"/>
            <a:ext cx="5515156" cy="619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744476-51A2-A74D-F198-D8BE0430E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5" y="1459159"/>
            <a:ext cx="5515156" cy="9145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CFC74E0-EA26-48BA-1349-92177B97B28D}"/>
              </a:ext>
            </a:extLst>
          </p:cNvPr>
          <p:cNvSpPr/>
          <p:nvPr/>
        </p:nvSpPr>
        <p:spPr>
          <a:xfrm>
            <a:off x="2050999" y="1515226"/>
            <a:ext cx="1371651" cy="190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30791E-803F-94DF-17AD-185CD6E4A1AD}"/>
              </a:ext>
            </a:extLst>
          </p:cNvPr>
          <p:cNvSpPr/>
          <p:nvPr/>
        </p:nvSpPr>
        <p:spPr>
          <a:xfrm>
            <a:off x="1790290" y="1016231"/>
            <a:ext cx="746535" cy="2285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A5531-7AA0-46A9-4CA4-D5348F7E0759}"/>
              </a:ext>
            </a:extLst>
          </p:cNvPr>
          <p:cNvSpPr txBox="1"/>
          <p:nvPr/>
        </p:nvSpPr>
        <p:spPr>
          <a:xfrm>
            <a:off x="489964" y="2534298"/>
            <a:ext cx="52429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2. rm </a:t>
            </a:r>
            <a:r>
              <a:rPr lang="ko-KR" altLang="en-US" sz="1400" dirty="0">
                <a:latin typeface="+mj-ea"/>
                <a:ea typeface="+mj-ea"/>
              </a:rPr>
              <a:t>명령어 </a:t>
            </a:r>
            <a:r>
              <a:rPr lang="en-US" altLang="ko-KR" sz="1400" dirty="0">
                <a:latin typeface="+mj-ea"/>
                <a:ea typeface="+mj-ea"/>
              </a:rPr>
              <a:t>: remove</a:t>
            </a:r>
            <a:r>
              <a:rPr lang="ko-KR" altLang="en-US" sz="1400" dirty="0">
                <a:latin typeface="+mj-ea"/>
                <a:ea typeface="+mj-ea"/>
              </a:rPr>
              <a:t>의 약자로 파일이나 디렉터리를 삭제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                   (</a:t>
            </a:r>
            <a:r>
              <a:rPr lang="ko-KR" altLang="en-US" sz="1400" dirty="0">
                <a:latin typeface="+mj-ea"/>
                <a:ea typeface="+mj-ea"/>
              </a:rPr>
              <a:t>단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삭제의 권한이 있어야함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rm –f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또는 디렉터리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또는 디렉터리 삭제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rm –rf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또는 디렉터리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또는 디렉터리와 그 아래에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있는 하위 디렉터리 강제로 전부 삭제</a:t>
            </a:r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F0EBD0-DC90-AD07-43AB-3D5F1DCF3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735" y="833848"/>
            <a:ext cx="5515156" cy="2755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6BECD-14C5-6CF2-5CD9-F0A27104CA60}"/>
              </a:ext>
            </a:extLst>
          </p:cNvPr>
          <p:cNvSpPr txBox="1"/>
          <p:nvPr/>
        </p:nvSpPr>
        <p:spPr>
          <a:xfrm>
            <a:off x="6239254" y="4866018"/>
            <a:ext cx="56250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3. cp </a:t>
            </a:r>
            <a:r>
              <a:rPr lang="ko-KR" altLang="en-US" sz="1400" dirty="0">
                <a:latin typeface="+mj-ea"/>
                <a:ea typeface="+mj-ea"/>
              </a:rPr>
              <a:t>명령어 </a:t>
            </a:r>
            <a:r>
              <a:rPr lang="en-US" altLang="ko-KR" sz="1400" dirty="0">
                <a:latin typeface="+mj-ea"/>
                <a:ea typeface="+mj-ea"/>
              </a:rPr>
              <a:t>: copy</a:t>
            </a:r>
            <a:r>
              <a:rPr lang="ko-KR" altLang="en-US" sz="1400" dirty="0">
                <a:latin typeface="+mj-ea"/>
                <a:ea typeface="+mj-ea"/>
              </a:rPr>
              <a:t>의 약자로 파일이나 디렉터리를 복사</a:t>
            </a:r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cp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파일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이름으로 바꿔서 복사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cp –r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디렉터리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디렉터리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디렉터리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디렉터리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이름으로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바꿔서 복사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FD560B-FEEA-64AE-D650-60F531530CA3}"/>
              </a:ext>
            </a:extLst>
          </p:cNvPr>
          <p:cNvSpPr/>
          <p:nvPr/>
        </p:nvSpPr>
        <p:spPr>
          <a:xfrm>
            <a:off x="7937449" y="844550"/>
            <a:ext cx="2464261" cy="194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06BB00-ABE9-B7A0-4414-CB7E82881586}"/>
              </a:ext>
            </a:extLst>
          </p:cNvPr>
          <p:cNvSpPr/>
          <p:nvPr/>
        </p:nvSpPr>
        <p:spPr>
          <a:xfrm>
            <a:off x="6271736" y="1343891"/>
            <a:ext cx="4929664" cy="2285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513259-02B0-E094-B27A-0613CECF03EC}"/>
              </a:ext>
            </a:extLst>
          </p:cNvPr>
          <p:cNvSpPr/>
          <p:nvPr/>
        </p:nvSpPr>
        <p:spPr>
          <a:xfrm>
            <a:off x="6271736" y="1846811"/>
            <a:ext cx="4304824" cy="2285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C6D85FC-F97A-9C8B-2FEA-587C8F7F9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735" y="3565033"/>
            <a:ext cx="5515156" cy="115936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5CEAF2-2458-164C-DBBA-D5D8AC570E09}"/>
              </a:ext>
            </a:extLst>
          </p:cNvPr>
          <p:cNvSpPr/>
          <p:nvPr/>
        </p:nvSpPr>
        <p:spPr>
          <a:xfrm>
            <a:off x="7798385" y="3581400"/>
            <a:ext cx="1339266" cy="194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AB648B-4D71-CD1C-98E7-66FBC6A6CCB4}"/>
              </a:ext>
            </a:extLst>
          </p:cNvPr>
          <p:cNvSpPr/>
          <p:nvPr/>
        </p:nvSpPr>
        <p:spPr>
          <a:xfrm>
            <a:off x="6278086" y="3929611"/>
            <a:ext cx="313214" cy="2285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E3CF00-CBE7-6588-5F09-B6D1882B066A}"/>
              </a:ext>
            </a:extLst>
          </p:cNvPr>
          <p:cNvSpPr/>
          <p:nvPr/>
        </p:nvSpPr>
        <p:spPr>
          <a:xfrm>
            <a:off x="6278081" y="4320137"/>
            <a:ext cx="313214" cy="2285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067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891A51-15B5-4FB1-2A93-AA1DD1E48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65" y="468649"/>
            <a:ext cx="4586306" cy="26333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5C61A4-E8E7-7D8F-CF19-24E025124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64" y="3106722"/>
            <a:ext cx="4586305" cy="11119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F55B94C-211A-5121-66BB-ED7FEA7D93F8}"/>
              </a:ext>
            </a:extLst>
          </p:cNvPr>
          <p:cNvSpPr/>
          <p:nvPr/>
        </p:nvSpPr>
        <p:spPr>
          <a:xfrm>
            <a:off x="1989788" y="468866"/>
            <a:ext cx="1011244" cy="190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5EAB9-9F21-E723-4870-352FF69CA7ED}"/>
              </a:ext>
            </a:extLst>
          </p:cNvPr>
          <p:cNvSpPr/>
          <p:nvPr/>
        </p:nvSpPr>
        <p:spPr>
          <a:xfrm>
            <a:off x="602266" y="1685998"/>
            <a:ext cx="3510670" cy="2285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E439FE-C5B2-367F-3799-7E1C3BD89AF4}"/>
              </a:ext>
            </a:extLst>
          </p:cNvPr>
          <p:cNvSpPr/>
          <p:nvPr/>
        </p:nvSpPr>
        <p:spPr>
          <a:xfrm>
            <a:off x="2019499" y="3062812"/>
            <a:ext cx="1011244" cy="190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BC4F47-4B38-FF7A-7B8B-10049698D41D}"/>
              </a:ext>
            </a:extLst>
          </p:cNvPr>
          <p:cNvSpPr/>
          <p:nvPr/>
        </p:nvSpPr>
        <p:spPr>
          <a:xfrm>
            <a:off x="578452" y="4060864"/>
            <a:ext cx="3583973" cy="1857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C9D33-FB68-4108-4A08-2A0444E874F0}"/>
              </a:ext>
            </a:extLst>
          </p:cNvPr>
          <p:cNvSpPr txBox="1"/>
          <p:nvPr/>
        </p:nvSpPr>
        <p:spPr>
          <a:xfrm>
            <a:off x="470914" y="4556807"/>
            <a:ext cx="51602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4. touch </a:t>
            </a:r>
            <a:r>
              <a:rPr lang="ko-KR" altLang="en-US" sz="1400" dirty="0">
                <a:latin typeface="+mj-ea"/>
                <a:ea typeface="+mj-ea"/>
              </a:rPr>
              <a:t>명령어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크기가 </a:t>
            </a:r>
            <a:r>
              <a:rPr lang="en-US" altLang="ko-KR" sz="1400" dirty="0">
                <a:latin typeface="+mj-ea"/>
                <a:ea typeface="+mj-ea"/>
              </a:rPr>
              <a:t>0</a:t>
            </a:r>
            <a:r>
              <a:rPr lang="ko-KR" altLang="en-US" sz="1400" dirty="0">
                <a:latin typeface="+mj-ea"/>
                <a:ea typeface="+mj-ea"/>
              </a:rPr>
              <a:t>인 새 파일을 생성 또는 기존파일은 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                       </a:t>
            </a:r>
            <a:r>
              <a:rPr lang="ko-KR" altLang="en-US" sz="1400" dirty="0">
                <a:latin typeface="+mj-ea"/>
                <a:ea typeface="+mj-ea"/>
              </a:rPr>
              <a:t>최종 수정 시간으로 변경</a:t>
            </a:r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touch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 파일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파일 생성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touch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수정 시간으로 변경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FC19DEA-E3C9-2580-9ADE-14465D3DF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977" y="468649"/>
            <a:ext cx="4586304" cy="37500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B0767C-B268-6A59-04DE-8724EEF490DB}"/>
              </a:ext>
            </a:extLst>
          </p:cNvPr>
          <p:cNvSpPr txBox="1"/>
          <p:nvPr/>
        </p:nvSpPr>
        <p:spPr>
          <a:xfrm>
            <a:off x="6453705" y="4548616"/>
            <a:ext cx="54025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5. </a:t>
            </a:r>
            <a:r>
              <a:rPr lang="en-US" altLang="ko-KR" sz="1400" dirty="0" err="1">
                <a:latin typeface="+mj-ea"/>
                <a:ea typeface="+mj-ea"/>
              </a:rPr>
              <a:t>mkdir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명령어 </a:t>
            </a:r>
            <a:r>
              <a:rPr lang="en-US" altLang="ko-KR" sz="1400" dirty="0">
                <a:latin typeface="+mj-ea"/>
                <a:ea typeface="+mj-ea"/>
              </a:rPr>
              <a:t>: make directory</a:t>
            </a:r>
            <a:r>
              <a:rPr lang="ko-KR" altLang="en-US" sz="1400" dirty="0">
                <a:latin typeface="+mj-ea"/>
                <a:ea typeface="+mj-ea"/>
              </a:rPr>
              <a:t>의 약자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새로운 디렉터리 생성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                      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mkdir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–p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디렉터리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디렉터리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디렉터리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안에 디렉터리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함께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만들수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있음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rmdir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디렉터리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디텍터리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삭제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빈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폴더여야함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77B491-6461-AA59-A98C-FDE00000C3CC}"/>
              </a:ext>
            </a:extLst>
          </p:cNvPr>
          <p:cNvSpPr/>
          <p:nvPr/>
        </p:nvSpPr>
        <p:spPr>
          <a:xfrm>
            <a:off x="6537320" y="816310"/>
            <a:ext cx="1882780" cy="1514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C48918-55EC-CED3-DCBA-A92A41FADBDF}"/>
              </a:ext>
            </a:extLst>
          </p:cNvPr>
          <p:cNvSpPr/>
          <p:nvPr/>
        </p:nvSpPr>
        <p:spPr>
          <a:xfrm>
            <a:off x="7844021" y="2649536"/>
            <a:ext cx="1506353" cy="181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562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E72B58-8E34-7E24-1237-F9217A2E3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80" y="356040"/>
            <a:ext cx="4944835" cy="44676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66CC8C-EFA1-B4FF-D72B-EE0DFF7B2696}"/>
              </a:ext>
            </a:extLst>
          </p:cNvPr>
          <p:cNvSpPr txBox="1"/>
          <p:nvPr/>
        </p:nvSpPr>
        <p:spPr>
          <a:xfrm>
            <a:off x="420580" y="5034980"/>
            <a:ext cx="4814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6. cat</a:t>
            </a:r>
            <a:r>
              <a:rPr lang="ko-KR" altLang="en-US" sz="1400" dirty="0">
                <a:latin typeface="+mj-ea"/>
                <a:ea typeface="+mj-ea"/>
              </a:rPr>
              <a:t> 명령어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텍스트로 작성된 파일을 화면에 출력</a:t>
            </a:r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cat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파일명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파일명 내용 출력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438FE6-E4F8-95A3-BB5D-B89D9F9DA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330" y="356040"/>
            <a:ext cx="5844590" cy="44676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6605DD-9E74-AA82-321C-25D48C9ABFA0}"/>
              </a:ext>
            </a:extLst>
          </p:cNvPr>
          <p:cNvSpPr/>
          <p:nvPr/>
        </p:nvSpPr>
        <p:spPr>
          <a:xfrm>
            <a:off x="7623344" y="973953"/>
            <a:ext cx="1793705" cy="223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E31EB5-DF70-2286-2933-EAA2BA98306C}"/>
              </a:ext>
            </a:extLst>
          </p:cNvPr>
          <p:cNvSpPr/>
          <p:nvPr/>
        </p:nvSpPr>
        <p:spPr>
          <a:xfrm>
            <a:off x="7623344" y="3097655"/>
            <a:ext cx="2118350" cy="223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DEE790-4B73-FD4D-7687-7A86DDA1D24B}"/>
              </a:ext>
            </a:extLst>
          </p:cNvPr>
          <p:cNvSpPr txBox="1"/>
          <p:nvPr/>
        </p:nvSpPr>
        <p:spPr>
          <a:xfrm>
            <a:off x="5966330" y="5034980"/>
            <a:ext cx="5805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7. head</a:t>
            </a:r>
            <a:r>
              <a:rPr lang="ko-KR" altLang="en-US" sz="1400" dirty="0">
                <a:latin typeface="+mj-ea"/>
                <a:ea typeface="+mj-ea"/>
              </a:rPr>
              <a:t> 명령어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텍스트로 작성된 파일의 앞 </a:t>
            </a:r>
            <a:r>
              <a:rPr lang="en-US" altLang="ko-KR" sz="1400" dirty="0">
                <a:latin typeface="+mj-ea"/>
                <a:ea typeface="+mj-ea"/>
              </a:rPr>
              <a:t>10</a:t>
            </a:r>
            <a:r>
              <a:rPr lang="ko-KR" altLang="en-US" sz="1400" dirty="0">
                <a:latin typeface="+mj-ea"/>
                <a:ea typeface="+mj-ea"/>
              </a:rPr>
              <a:t>행만 출력</a:t>
            </a:r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head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파일명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파일의 앞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행만 출력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head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숫자 파일명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파일의 앞의 요청한 숫자 행만 출력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795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2CE723C-86E0-6485-E3D2-738A1D3BA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887" y="941316"/>
            <a:ext cx="5362846" cy="41406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1CB254-48C6-12E8-BBA4-E1ECBA2D5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5" y="530548"/>
            <a:ext cx="5269173" cy="248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72C69-941C-30D9-9F9F-8E00FB635168}"/>
              </a:ext>
            </a:extLst>
          </p:cNvPr>
          <p:cNvSpPr txBox="1"/>
          <p:nvPr/>
        </p:nvSpPr>
        <p:spPr>
          <a:xfrm>
            <a:off x="401785" y="3429000"/>
            <a:ext cx="52691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8. tail</a:t>
            </a:r>
            <a:r>
              <a:rPr lang="ko-KR" altLang="en-US" sz="1400" dirty="0">
                <a:latin typeface="+mj-ea"/>
                <a:ea typeface="+mj-ea"/>
              </a:rPr>
              <a:t> 명령어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텍스트로 작성된 파일의 뒤 </a:t>
            </a:r>
            <a:r>
              <a:rPr lang="en-US" altLang="ko-KR" sz="1400" dirty="0">
                <a:latin typeface="+mj-ea"/>
                <a:ea typeface="+mj-ea"/>
              </a:rPr>
              <a:t>10</a:t>
            </a:r>
            <a:r>
              <a:rPr lang="ko-KR" altLang="en-US" sz="1400" dirty="0">
                <a:latin typeface="+mj-ea"/>
                <a:ea typeface="+mj-ea"/>
              </a:rPr>
              <a:t>행만 출력</a:t>
            </a:r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tail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파일명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파일의 뒤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행만 출력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tail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숫자 파일명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파일의 뒤의 요청한 숫자 행만 출력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E93A0D-52A1-8FF7-786C-A9A06E2E8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887" y="530548"/>
            <a:ext cx="5362847" cy="8634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48A7B7-2727-885F-3632-07909DF0A650}"/>
              </a:ext>
            </a:extLst>
          </p:cNvPr>
          <p:cNvSpPr txBox="1"/>
          <p:nvPr/>
        </p:nvSpPr>
        <p:spPr>
          <a:xfrm>
            <a:off x="6268887" y="5373345"/>
            <a:ext cx="57105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9. more</a:t>
            </a:r>
            <a:r>
              <a:rPr lang="ko-KR" altLang="en-US" sz="1400" dirty="0">
                <a:latin typeface="+mj-ea"/>
                <a:ea typeface="+mj-ea"/>
              </a:rPr>
              <a:t> 명령어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텍스트로 작성된 파일을 화면에 페이지 단위로 출력</a:t>
            </a:r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more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파일명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파일이 페이지 단위로 나오고 페이지는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SPACE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바로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넘김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보는 중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누르면 해당 페이지에서 빠져 나옴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8DE698-7CFA-1591-E952-5655B0B0F529}"/>
              </a:ext>
            </a:extLst>
          </p:cNvPr>
          <p:cNvSpPr/>
          <p:nvPr/>
        </p:nvSpPr>
        <p:spPr>
          <a:xfrm>
            <a:off x="1801384" y="530548"/>
            <a:ext cx="2118350" cy="283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0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B90E8F-2943-9629-A17F-D7FD0AB78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82" y="384087"/>
            <a:ext cx="5168719" cy="6477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E99B74-B60A-9AB6-607D-F6B6C8F31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82" y="1031846"/>
            <a:ext cx="5168719" cy="3847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4C7001-EC76-2643-B951-4D8293C60E3C}"/>
              </a:ext>
            </a:extLst>
          </p:cNvPr>
          <p:cNvSpPr txBox="1"/>
          <p:nvPr/>
        </p:nvSpPr>
        <p:spPr>
          <a:xfrm>
            <a:off x="342954" y="4989353"/>
            <a:ext cx="547900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10. less</a:t>
            </a:r>
            <a:r>
              <a:rPr lang="ko-KR" altLang="en-US" sz="1400" dirty="0">
                <a:latin typeface="+mj-ea"/>
                <a:ea typeface="+mj-ea"/>
              </a:rPr>
              <a:t> 명령어 </a:t>
            </a:r>
            <a:r>
              <a:rPr lang="en-US" altLang="ko-KR" sz="1400" dirty="0">
                <a:latin typeface="+mj-ea"/>
                <a:ea typeface="+mj-ea"/>
              </a:rPr>
              <a:t>: more</a:t>
            </a:r>
            <a:r>
              <a:rPr lang="ko-KR" altLang="en-US" sz="1400" dirty="0">
                <a:latin typeface="+mj-ea"/>
                <a:ea typeface="+mj-ea"/>
              </a:rPr>
              <a:t>와 비슷하지만 기능이 더 확장됨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                      Page UP, Page Down</a:t>
            </a:r>
            <a:r>
              <a:rPr lang="ko-KR" altLang="en-US" sz="1400" dirty="0">
                <a:latin typeface="+mj-ea"/>
                <a:ea typeface="+mj-ea"/>
              </a:rPr>
              <a:t>키 사용 가능</a:t>
            </a:r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less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파일명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파일이 페이지 단위로 나오고 페이지는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SPACE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바로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넘김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보는 중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누르면 해당 페이지에서 빠져 나옴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DABA1F-AD9A-6452-3CE7-706BBF2AF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226" y="384086"/>
            <a:ext cx="5735570" cy="4495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36299-3589-C80D-7C3D-ADE26A9C2C02}"/>
              </a:ext>
            </a:extLst>
          </p:cNvPr>
          <p:cNvSpPr txBox="1"/>
          <p:nvPr/>
        </p:nvSpPr>
        <p:spPr>
          <a:xfrm>
            <a:off x="5984226" y="4988655"/>
            <a:ext cx="54790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11. file</a:t>
            </a:r>
            <a:r>
              <a:rPr lang="ko-KR" altLang="en-US" sz="1400" dirty="0">
                <a:latin typeface="+mj-ea"/>
                <a:ea typeface="+mj-ea"/>
              </a:rPr>
              <a:t> 명령어 </a:t>
            </a:r>
            <a:r>
              <a:rPr lang="en-US" altLang="ko-KR" sz="1400" dirty="0">
                <a:latin typeface="+mj-ea"/>
                <a:ea typeface="+mj-ea"/>
              </a:rPr>
              <a:t>: file</a:t>
            </a:r>
            <a:r>
              <a:rPr lang="ko-KR" altLang="en-US" sz="1400" dirty="0">
                <a:latin typeface="+mj-ea"/>
                <a:ea typeface="+mj-ea"/>
              </a:rPr>
              <a:t>이 어떤 종류의 파일인지를 표시</a:t>
            </a:r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file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파일명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류의 파일인지 확인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539875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TM02900688[[fn=패싯]]</Template>
  <TotalTime>4688</TotalTime>
  <Words>843</Words>
  <Application>Microsoft Office PowerPoint</Application>
  <PresentationFormat>와이드스크린</PresentationFormat>
  <Paragraphs>116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Trebuchet MS</vt:lpstr>
      <vt:lpstr>Wingdings 3</vt:lpstr>
      <vt:lpstr>패싯</vt:lpstr>
      <vt:lpstr>이것이 리눅스다(CentOS) </vt:lpstr>
      <vt:lpstr>목차</vt:lpstr>
      <vt:lpstr>1. 필수개념과 명령어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사용자와 그룹(1)</vt:lpstr>
      <vt:lpstr>2. 사용자와 그룹(2)</vt:lpstr>
      <vt:lpstr>PowerPoint 프레젠테이션</vt:lpstr>
      <vt:lpstr>PowerPoint 프레젠테이션</vt:lpstr>
      <vt:lpstr>3. 파일과 디렉터리의 소유와 허가권(1)</vt:lpstr>
      <vt:lpstr>3. 파일과 디렉터리의 소유와 허가권(2)</vt:lpstr>
      <vt:lpstr>3. 파일과 디렉터리의 소유와 허가권(3)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이것이 리눅스다(CentOS)</dc:title>
  <dc:creator>user</dc:creator>
  <cp:lastModifiedBy>user</cp:lastModifiedBy>
  <cp:revision>34</cp:revision>
  <dcterms:created xsi:type="dcterms:W3CDTF">2022-09-13T01:29:23Z</dcterms:created>
  <dcterms:modified xsi:type="dcterms:W3CDTF">2022-09-29T07:20:39Z</dcterms:modified>
</cp:coreProperties>
</file>